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27D2A-22A4-414A-9843-C0E7A6DA0D7D}" v="1" dt="2021-11-16T15:40:14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81E3C-19F0-4014-9D25-F9AC4D6C5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14998C-B922-4D10-A18D-452A00B2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382CDE-D893-4104-8FDB-E9FA02CF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EA784C-D5EA-47BF-A3D7-8F454929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4148DF-A076-49A0-94B0-80C4FBF2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0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C4CB3-FC76-408B-8A7B-A4914635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02A18F-1B8C-471C-A2B2-B89E83909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A1ADA6-E04B-4264-8C7C-16440E34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E122DD-811B-45CF-9B6B-99DE8CBB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1B9B9C-1511-4121-97ED-39D27373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50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C1E657-6BDC-4F07-8863-18E0EC324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512AFA-B540-4BE5-B9F8-4CF181407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F622E1-9D00-497F-857C-F919AC68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11CA19-0B86-4DAA-9B4E-118EB34D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AE48D-A3E8-4665-A1FF-E447D008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5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13B0E-7D1C-41B3-ADD7-E3362827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1C7587-74FC-4D93-BA3E-7EFF3BCBF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8AA47-2059-40CB-BAA2-79FBD7D6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8ECDF-D4DB-4105-A048-5C60F459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D6FEA2-AE3A-4DA8-9168-EFE17630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3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99AFE-BC93-4133-A02F-55EE9A15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06093C-DF56-40D7-AAAE-AD147789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3B20AD-6066-49FF-B362-4FCCD9ED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5F2C89-E489-4135-AF91-22F7AB2F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E40AE-A1D0-40FC-A64A-B048BC39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74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B095C-98E0-474E-A907-83CFABDC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4F27E-4058-4EE2-9F1A-16FDDEDF7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F140CE-A301-4D82-B678-44A703F88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1C0B31-6E61-4BB2-8C98-1DA075EF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692ACE-0AA9-4942-86E0-53377C0D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5BBB22-7B3F-4B4E-9871-7D0B74F0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8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72D9D-5541-4547-810D-067884DC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268B63-F0BB-4B2F-95DB-EF41AC14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9E6DEE-B363-44E6-B6B9-4D42053D9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5D3996-9D72-4428-9DAB-BBA7D41A1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B6D2F4-BFCB-49B9-A95C-9896C01E9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C837F3A-68B4-459E-98F1-5A091CDF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98B739-4764-4A9C-A37B-25028338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16D570-4599-4928-B79F-25997C79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82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21870-F52A-4FB7-AE4E-F0B7B92F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1C7697-C64A-4B55-B764-5E560953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00F104-6F73-4895-A85B-51BAFDB2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28CF3-2379-458C-A283-3EB7FA9A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96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20E4B2-0152-46A3-9866-2A3197D2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633DD2-ACCF-4365-82B7-689E018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49FBD7-3E8D-4994-AC80-FCA93159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09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A3F3F-C532-4BB4-A01D-684FD6F4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6E452-D133-491D-A95D-AB4D4EB83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62627F-FDA3-476A-BE5A-F4301A20B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410DD7-A775-45FD-8D97-E85FCCD4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65F53A-898E-4065-8D76-3D6EC0C6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172607-77E5-4D53-891C-23126656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54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6BCC8-A26A-492D-AD9E-05D9FFA2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E078B9-BB6A-4A5A-A110-4DEB95385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FF242D-5758-47E9-B0AE-65D708046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E38288-9D56-44A3-8326-226B1CA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322DD9-D705-485C-8F75-1D0D1243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93DAE1-C204-47CB-BBC9-0F578208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9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094EB0-806D-44CF-9222-2FF9B7B0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86AF21-E88A-4143-A047-DCDF5347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EA58A4-DA38-44CF-A192-086828479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4611-EE17-4196-A787-D674F5A9763C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BB67E9-66C5-4091-9972-49EDBFD5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E5EA4C-41D9-4306-9C7A-5E255D567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8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l2U6OXQ8Y" TargetMode="External"/><Relationship Id="rId2" Type="http://schemas.openxmlformats.org/officeDocument/2006/relationships/hyperlink" Target="https://www.youtube.com/watch?v=QmqjHCxQnX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3421FED-654A-48A7-ADD5-EF87BE90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1" r="2" b="4922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623FB8-F1B3-4EF7-A9C5-0C1191770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12" y="3863697"/>
            <a:ext cx="6029936" cy="911117"/>
          </a:xfrm>
        </p:spPr>
        <p:txBody>
          <a:bodyPr>
            <a:normAutofit/>
          </a:bodyPr>
          <a:lstStyle/>
          <a:p>
            <a:pPr algn="l"/>
            <a:r>
              <a:rPr lang="nl-NL" sz="2000">
                <a:solidFill>
                  <a:srgbClr val="FFFFFF"/>
                </a:solidFill>
              </a:rPr>
              <a:t>Les 1: Oriëntatie op (culturele) diversiteit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D6C30D-C155-4B66-89F4-924EDAC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Module Diversiteit</a:t>
            </a:r>
          </a:p>
        </p:txBody>
      </p:sp>
    </p:spTree>
    <p:extLst>
      <p:ext uri="{BB962C8B-B14F-4D97-AF65-F5344CB8AC3E}">
        <p14:creationId xmlns:p14="http://schemas.microsoft.com/office/powerpoint/2010/main" val="62660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E27DE37-7750-4D9D-B089-E2DA0B10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4" y="-8076"/>
            <a:ext cx="1952625" cy="21878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DF9EAB6-7F42-4FE5-BC87-E46FEBE31C3C}"/>
              </a:ext>
            </a:extLst>
          </p:cNvPr>
          <p:cNvSpPr/>
          <p:nvPr/>
        </p:nvSpPr>
        <p:spPr>
          <a:xfrm>
            <a:off x="3236837" y="544672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E37D446B-00C1-4E61-B4BC-683144A00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80685"/>
              </p:ext>
            </p:extLst>
          </p:nvPr>
        </p:nvGraphicFramePr>
        <p:xfrm>
          <a:off x="1425134" y="2025712"/>
          <a:ext cx="8128000" cy="416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734003745"/>
                    </a:ext>
                  </a:extLst>
                </a:gridCol>
                <a:gridCol w="7359650">
                  <a:extLst>
                    <a:ext uri="{9D8B030D-6E8A-4147-A177-3AD203B41FA5}">
                      <a16:colId xmlns:a16="http://schemas.microsoft.com/office/drawing/2014/main" val="725335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6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highlight>
                            <a:srgbClr val="FFFF00"/>
                          </a:highlight>
                        </a:rPr>
                        <a:t>Oriëntatie op (culturele) diversiteit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3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Kennis van culturen en godsdiensten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9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Diversiteit in de groep: wat komt erbij kijken?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6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Omgaan met (verschillen tussen) jongens en meisjes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02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Diversiteit bij ouders: waar hou je rekening mee?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34070"/>
                  </a:ext>
                </a:extLst>
              </a:tr>
              <a:tr h="589069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Diversiteit in de organisatie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1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Afronden tijdschrift en inleveren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09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Evalueren en reflecteren op ontwikkeling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1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8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217E1B-07FE-40BE-9608-D2BDCAD92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379" y="578743"/>
            <a:ext cx="1952625" cy="234315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3855C22-B652-426D-9F0E-B65B7ACB6A52}"/>
              </a:ext>
            </a:extLst>
          </p:cNvPr>
          <p:cNvSpPr/>
          <p:nvPr/>
        </p:nvSpPr>
        <p:spPr>
          <a:xfrm>
            <a:off x="1764409" y="500856"/>
            <a:ext cx="75605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deze les: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41F758-8FF2-4783-B2C2-289E38EEACF8}"/>
              </a:ext>
            </a:extLst>
          </p:cNvPr>
          <p:cNvSpPr txBox="1"/>
          <p:nvPr/>
        </p:nvSpPr>
        <p:spPr>
          <a:xfrm>
            <a:off x="953623" y="2681764"/>
            <a:ext cx="9172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/>
              <a:t>Leer je wat de begrippen Diversiteit en Culturele Diversiteit inhouden</a:t>
            </a:r>
          </a:p>
          <a:p>
            <a:pPr marL="342900" indent="-342900">
              <a:buAutoNum type="arabicPeriod"/>
            </a:pPr>
            <a:r>
              <a:rPr lang="nl-NL" sz="2400" dirty="0"/>
              <a:t>Leer je wat het begrip Multiculturele Samenleving inhoudt</a:t>
            </a:r>
          </a:p>
          <a:p>
            <a:pPr marL="342900" indent="-342900">
              <a:buAutoNum type="arabicPeriod"/>
            </a:pPr>
            <a:r>
              <a:rPr lang="nl-NL" sz="2400" dirty="0"/>
              <a:t>Leer je de begrippen Asielzoeker en Vluchteling</a:t>
            </a:r>
          </a:p>
          <a:p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72D72D-3C34-4717-918A-97B6C6A109A1}"/>
              </a:ext>
            </a:extLst>
          </p:cNvPr>
          <p:cNvSpPr txBox="1"/>
          <p:nvPr/>
        </p:nvSpPr>
        <p:spPr>
          <a:xfrm>
            <a:off x="953623" y="6357144"/>
            <a:ext cx="883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Bij deze les hoort bladzijde 56 tot 63 van je boek Pedagogisch Klimaat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D09EFD-9AAB-4F77-9A43-B6662DAE8730}"/>
              </a:ext>
            </a:extLst>
          </p:cNvPr>
          <p:cNvSpPr txBox="1"/>
          <p:nvPr/>
        </p:nvSpPr>
        <p:spPr>
          <a:xfrm>
            <a:off x="859047" y="4251424"/>
            <a:ext cx="10724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Je leert dit 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Naar de uitleg van de docent te luisteren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Een paar oefenopdrachten 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kennis toe te passen door een voorblad/moodboard te maken voor je tijdschrift</a:t>
            </a:r>
          </a:p>
        </p:txBody>
      </p:sp>
    </p:spTree>
    <p:extLst>
      <p:ext uri="{BB962C8B-B14F-4D97-AF65-F5344CB8AC3E}">
        <p14:creationId xmlns:p14="http://schemas.microsoft.com/office/powerpoint/2010/main" val="307635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lk 12">
            <a:extLst>
              <a:ext uri="{FF2B5EF4-FFF2-40B4-BE49-F238E27FC236}">
                <a16:creationId xmlns:a16="http://schemas.microsoft.com/office/drawing/2014/main" id="{BD00AA55-2ACB-45A9-847D-764FA5027CDB}"/>
              </a:ext>
            </a:extLst>
          </p:cNvPr>
          <p:cNvSpPr/>
          <p:nvPr/>
        </p:nvSpPr>
        <p:spPr>
          <a:xfrm>
            <a:off x="4764884" y="4876890"/>
            <a:ext cx="2276475" cy="139065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DD774F-4913-43F1-834E-7C42EB024F75}"/>
              </a:ext>
            </a:extLst>
          </p:cNvPr>
          <p:cNvSpPr txBox="1"/>
          <p:nvPr/>
        </p:nvSpPr>
        <p:spPr>
          <a:xfrm>
            <a:off x="2559620" y="590460"/>
            <a:ext cx="638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>
                <a:solidFill>
                  <a:srgbClr val="7030A0"/>
                </a:solidFill>
              </a:rPr>
              <a:t>Diversiteit</a:t>
            </a:r>
            <a:r>
              <a:rPr lang="nl-NL" sz="3200" dirty="0">
                <a:solidFill>
                  <a:srgbClr val="7030A0"/>
                </a:solidFill>
              </a:rPr>
              <a:t> </a:t>
            </a:r>
            <a:r>
              <a:rPr lang="nl-NL" sz="3200" dirty="0" err="1">
                <a:solidFill>
                  <a:srgbClr val="7030A0"/>
                </a:solidFill>
              </a:rPr>
              <a:t>betekent:Verscheidenheid</a:t>
            </a:r>
            <a:endParaRPr lang="nl-NL" sz="3200" dirty="0">
              <a:solidFill>
                <a:srgbClr val="7030A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102E72-9C0D-472E-95DC-37BF8490196E}"/>
              </a:ext>
            </a:extLst>
          </p:cNvPr>
          <p:cNvSpPr txBox="1"/>
          <p:nvPr/>
        </p:nvSpPr>
        <p:spPr>
          <a:xfrm>
            <a:off x="1838325" y="1701365"/>
            <a:ext cx="9560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 </a:t>
            </a:r>
            <a:r>
              <a:rPr lang="nl-NL" sz="2400" dirty="0"/>
              <a:t>Wat zijn jullie verschillen en overeenkomsten? Maak opdracht 1 op </a:t>
            </a:r>
            <a:r>
              <a:rPr lang="nl-NL" sz="2400" dirty="0" err="1"/>
              <a:t>blz</a:t>
            </a:r>
            <a:r>
              <a:rPr lang="nl-NL" sz="2400" dirty="0"/>
              <a:t> 57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398ECA-6ADF-446A-9575-26F42BABA99C}"/>
              </a:ext>
            </a:extLst>
          </p:cNvPr>
          <p:cNvSpPr txBox="1"/>
          <p:nvPr/>
        </p:nvSpPr>
        <p:spPr>
          <a:xfrm>
            <a:off x="2638425" y="2567375"/>
            <a:ext cx="820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2. En waarin verschil jij van een leeftijdgenoot uit China denk je?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77DCF8-48CE-46F4-985F-4FBE1DEB1719}"/>
              </a:ext>
            </a:extLst>
          </p:cNvPr>
          <p:cNvSpPr txBox="1"/>
          <p:nvPr/>
        </p:nvSpPr>
        <p:spPr>
          <a:xfrm>
            <a:off x="2638425" y="3427745"/>
            <a:ext cx="6680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3. Maak een woordwolk rond het begrip Diversiteit. </a:t>
            </a:r>
          </a:p>
          <a:p>
            <a:pPr algn="ctr"/>
            <a:r>
              <a:rPr lang="nl-NL" sz="2400" dirty="0"/>
              <a:t>    Waarin kunnen mensen verschillen of juist niet?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CAD499E2-E36A-4BE0-A920-770FE838BB36}"/>
              </a:ext>
            </a:extLst>
          </p:cNvPr>
          <p:cNvSpPr/>
          <p:nvPr/>
        </p:nvSpPr>
        <p:spPr>
          <a:xfrm>
            <a:off x="4893472" y="5058460"/>
            <a:ext cx="2019300" cy="10477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Diversiteit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FE94059-76E0-40CF-85C6-A31F1D6C4B59}"/>
              </a:ext>
            </a:extLst>
          </p:cNvPr>
          <p:cNvCxnSpPr/>
          <p:nvPr/>
        </p:nvCxnSpPr>
        <p:spPr>
          <a:xfrm flipV="1">
            <a:off x="7105653" y="4876890"/>
            <a:ext cx="1233488" cy="3333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BD75F1A-C3FC-4358-AFF1-7BB16106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8269">
            <a:off x="7183930" y="5656735"/>
            <a:ext cx="1249788" cy="35359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C0395BB-E545-4F35-9FDA-5B3F3607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12" y="5653959"/>
            <a:ext cx="1249788" cy="3535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4B15AC5-4B40-4444-80DC-F463C806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8814">
            <a:off x="3472559" y="4866777"/>
            <a:ext cx="1249788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A381F65-BDCA-4F50-8CD8-E2497E4248C2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Culturele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diversiteit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Verschillen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tussen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mensen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de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manier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waarop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met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elkaar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omgaan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Waarden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normen</a:t>
            </a:r>
            <a:endParaRPr lang="en-US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72C5B4-388C-4CAB-A5AC-F4EBF50A4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5" b="101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8F905D6-A319-4010-88E0-2C728D3043BC}"/>
              </a:ext>
            </a:extLst>
          </p:cNvPr>
          <p:cNvSpPr/>
          <p:nvPr/>
        </p:nvSpPr>
        <p:spPr>
          <a:xfrm>
            <a:off x="914325" y="2072759"/>
            <a:ext cx="518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nl-NL" dirty="0">
                <a:solidFill>
                  <a:srgbClr val="000000"/>
                </a:solidFill>
                <a:latin typeface="Corbel" panose="020B0503020204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https://www.youtube.com/watch?v=QmqjHCxQnXw</a:t>
            </a:r>
            <a:endParaRPr lang="nl-NL" dirty="0">
              <a:solidFill>
                <a:srgbClr val="000000"/>
              </a:solidFill>
              <a:latin typeface="Corbel" panose="020B0503020204020204"/>
            </a:endParaRPr>
          </a:p>
          <a:p>
            <a:pPr lvl="0" defTabSz="457200"/>
            <a:endParaRPr lang="nl-NL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58A37CC-F593-4BFC-BB9B-ED826B1F106A}"/>
              </a:ext>
            </a:extLst>
          </p:cNvPr>
          <p:cNvSpPr/>
          <p:nvPr/>
        </p:nvSpPr>
        <p:spPr>
          <a:xfrm>
            <a:off x="914325" y="2951202"/>
            <a:ext cx="5045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https://www.youtube.com/watch?v=mpl2U6OXQ8Y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E88E3F5-6EFC-4A51-AC1E-4038238FE2EB}"/>
              </a:ext>
            </a:extLst>
          </p:cNvPr>
          <p:cNvSpPr/>
          <p:nvPr/>
        </p:nvSpPr>
        <p:spPr>
          <a:xfrm>
            <a:off x="749228" y="547985"/>
            <a:ext cx="8217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Even een paar voorbeelden: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F8A4F8-B04B-4461-B077-9A9A455E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45" y="1471315"/>
            <a:ext cx="5425910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FB0AC00-C7F5-438F-A7AF-0A779C2CE391}"/>
              </a:ext>
            </a:extLst>
          </p:cNvPr>
          <p:cNvSpPr/>
          <p:nvPr/>
        </p:nvSpPr>
        <p:spPr>
          <a:xfrm>
            <a:off x="1095913" y="92027"/>
            <a:ext cx="100001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Stel je voor: 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 hele gezin moet verhuizen naar </a:t>
            </a:r>
          </a:p>
          <a:p>
            <a:pPr algn="ctr"/>
            <a:r>
              <a:rPr lang="nl-N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Essaouira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0FBF31D-09DB-4994-AF5C-49E70406BB55}"/>
              </a:ext>
            </a:extLst>
          </p:cNvPr>
          <p:cNvSpPr/>
          <p:nvPr/>
        </p:nvSpPr>
        <p:spPr>
          <a:xfrm>
            <a:off x="1849896" y="2677350"/>
            <a:ext cx="9048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Welke 3 dingen zou jij nooit willen opgeven uit jouw cultuur?</a:t>
            </a:r>
          </a:p>
        </p:txBody>
      </p:sp>
      <p:pic>
        <p:nvPicPr>
          <p:cNvPr id="1026" name="Picture 2" descr="Rondreis Marokko, onze route van 15 dagen - Middenoostenreizen.com">
            <a:extLst>
              <a:ext uri="{FF2B5EF4-FFF2-40B4-BE49-F238E27FC236}">
                <a16:creationId xmlns:a16="http://schemas.microsoft.com/office/drawing/2014/main" id="{B7E0F199-BA26-4BA4-A4FA-ACF85EE9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15" y="3682447"/>
            <a:ext cx="4091018" cy="22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ACC05F-03C0-4CD8-98BC-6837B4E6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359" y="3447580"/>
            <a:ext cx="5048250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C7CEC76-2C8B-44D3-8B10-03C221381D4E}"/>
              </a:ext>
            </a:extLst>
          </p:cNvPr>
          <p:cNvSpPr/>
          <p:nvPr/>
        </p:nvSpPr>
        <p:spPr>
          <a:xfrm>
            <a:off x="1986351" y="492492"/>
            <a:ext cx="806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Multiculturele samenleving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9309EB4-9162-4131-836F-5D154DA79B9B}"/>
              </a:ext>
            </a:extLst>
          </p:cNvPr>
          <p:cNvSpPr/>
          <p:nvPr/>
        </p:nvSpPr>
        <p:spPr>
          <a:xfrm>
            <a:off x="1743975" y="2003239"/>
            <a:ext cx="87040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Dit is een samenleving waarin</a:t>
            </a:r>
          </a:p>
          <a:p>
            <a:pPr algn="ctr"/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Mensen met verschillende culturele achtergronden</a:t>
            </a:r>
          </a:p>
          <a:p>
            <a:pPr algn="ctr"/>
            <a:r>
              <a:rPr lang="nl-NL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 basis van gelijkwaardigheid</a:t>
            </a:r>
          </a:p>
          <a:p>
            <a:pPr algn="ctr"/>
            <a:r>
              <a:rPr lang="nl-NL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Naast en door elkaar leven</a:t>
            </a:r>
            <a:endParaRPr lang="nl-NL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DA54D9C-B376-433D-8C16-0683D5997A62}"/>
              </a:ext>
            </a:extLst>
          </p:cNvPr>
          <p:cNvSpPr/>
          <p:nvPr/>
        </p:nvSpPr>
        <p:spPr>
          <a:xfrm>
            <a:off x="1780274" y="5064492"/>
            <a:ext cx="86314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Vind jij Nederland een multiculturele samenleving?</a:t>
            </a:r>
          </a:p>
          <a:p>
            <a:pPr algn="ctr"/>
            <a:r>
              <a:rPr lang="nl-NL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Leg je antwoord uit…</a:t>
            </a:r>
          </a:p>
        </p:txBody>
      </p:sp>
    </p:spTree>
    <p:extLst>
      <p:ext uri="{BB962C8B-B14F-4D97-AF65-F5344CB8AC3E}">
        <p14:creationId xmlns:p14="http://schemas.microsoft.com/office/powerpoint/2010/main" val="43594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46BA86-7818-4C21-84FA-1D40439D4022}"/>
              </a:ext>
            </a:extLst>
          </p:cNvPr>
          <p:cNvSpPr txBox="1"/>
          <p:nvPr/>
        </p:nvSpPr>
        <p:spPr>
          <a:xfrm>
            <a:off x="838199" y="223008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Opdracht</a:t>
            </a:r>
            <a:r>
              <a:rPr lang="en-US" sz="2400" b="1" dirty="0"/>
              <a:t> </a:t>
            </a:r>
            <a:r>
              <a:rPr lang="en-US" sz="2400" b="1" dirty="0" err="1"/>
              <a:t>voor</a:t>
            </a:r>
            <a:r>
              <a:rPr lang="en-US" sz="2400" b="1" dirty="0"/>
              <a:t> je </a:t>
            </a:r>
            <a:r>
              <a:rPr lang="en-US" sz="2400" b="1" dirty="0" err="1"/>
              <a:t>tijdschrift</a:t>
            </a: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Maak </a:t>
            </a:r>
            <a:r>
              <a:rPr lang="en-US" sz="2400" b="1" dirty="0" err="1"/>
              <a:t>een</a:t>
            </a:r>
            <a:r>
              <a:rPr lang="en-US" sz="2400" b="1" dirty="0"/>
              <a:t> </a:t>
            </a:r>
            <a:r>
              <a:rPr lang="en-US" sz="2400" b="1" dirty="0" err="1"/>
              <a:t>voorblad</a:t>
            </a:r>
            <a:r>
              <a:rPr lang="en-US" sz="2400" b="1" dirty="0"/>
              <a:t>/ </a:t>
            </a:r>
            <a:r>
              <a:rPr lang="en-US" sz="2400" b="1" dirty="0" err="1"/>
              <a:t>moodboard</a:t>
            </a:r>
            <a:r>
              <a:rPr lang="en-US" sz="2400" b="1" dirty="0"/>
              <a:t>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    </a:t>
            </a:r>
            <a:r>
              <a:rPr lang="en-US" sz="2400" b="1" dirty="0" err="1"/>
              <a:t>voor</a:t>
            </a:r>
            <a:r>
              <a:rPr lang="en-US" sz="2400" b="1" dirty="0"/>
              <a:t> je </a:t>
            </a:r>
            <a:r>
              <a:rPr lang="en-US" sz="2400" b="1" dirty="0" err="1"/>
              <a:t>tijdschrift</a:t>
            </a:r>
            <a:r>
              <a:rPr lang="en-US" sz="2400" b="1" dirty="0"/>
              <a:t> over </a:t>
            </a:r>
            <a:r>
              <a:rPr lang="en-US" sz="2400" b="1" dirty="0" err="1"/>
              <a:t>diversiteit</a:t>
            </a:r>
            <a:r>
              <a:rPr lang="en-US" sz="24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Bedenk</a:t>
            </a:r>
            <a:r>
              <a:rPr lang="en-US" b="1" dirty="0"/>
              <a:t> van </a:t>
            </a:r>
            <a:r>
              <a:rPr lang="en-US" b="1" dirty="0" err="1"/>
              <a:t>tevoren</a:t>
            </a:r>
            <a:r>
              <a:rPr lang="en-US" b="1" dirty="0"/>
              <a:t>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Een</a:t>
            </a:r>
            <a:r>
              <a:rPr lang="en-US" b="1" dirty="0"/>
              <a:t> naam </a:t>
            </a:r>
            <a:r>
              <a:rPr lang="en-US" b="1" dirty="0" err="1"/>
              <a:t>voor</a:t>
            </a:r>
            <a:r>
              <a:rPr lang="en-US" b="1" dirty="0"/>
              <a:t> je </a:t>
            </a:r>
            <a:r>
              <a:rPr lang="en-US" b="1" dirty="0" err="1"/>
              <a:t>tijdschrift</a:t>
            </a:r>
            <a:endParaRPr lang="en-US" b="1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Wat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sfeer</a:t>
            </a:r>
            <a:r>
              <a:rPr lang="en-US" b="1" dirty="0"/>
              <a:t> </a:t>
            </a:r>
            <a:r>
              <a:rPr lang="en-US" b="1" dirty="0" err="1"/>
              <a:t>wil</a:t>
            </a:r>
            <a:r>
              <a:rPr lang="en-US" b="1" dirty="0"/>
              <a:t> je in je </a:t>
            </a:r>
            <a:r>
              <a:rPr lang="en-US" b="1" dirty="0" err="1"/>
              <a:t>tijdschrift</a:t>
            </a:r>
            <a:r>
              <a:rPr lang="en-US" b="1" dirty="0"/>
              <a:t> </a:t>
            </a:r>
            <a:r>
              <a:rPr lang="en-US" b="1" dirty="0" err="1"/>
              <a:t>uitstralen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welke</a:t>
            </a:r>
            <a:r>
              <a:rPr lang="en-US" b="1" dirty="0"/>
              <a:t> </a:t>
            </a:r>
            <a:r>
              <a:rPr lang="en-US" b="1" dirty="0" err="1"/>
              <a:t>kleuren</a:t>
            </a:r>
            <a:r>
              <a:rPr lang="en-US" b="1" dirty="0"/>
              <a:t> </a:t>
            </a:r>
            <a:r>
              <a:rPr lang="en-US" b="1" dirty="0" err="1"/>
              <a:t>horen</a:t>
            </a:r>
            <a:r>
              <a:rPr lang="en-US" b="1" dirty="0"/>
              <a:t> </a:t>
            </a:r>
            <a:r>
              <a:rPr lang="en-US" b="1" dirty="0" err="1"/>
              <a:t>hierbij</a:t>
            </a:r>
            <a:r>
              <a:rPr lang="en-US" b="1" dirty="0"/>
              <a:t>?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209B39-231D-4C30-9433-FEE40332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148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346</Words>
  <Application>Microsoft Office PowerPoint</Application>
  <PresentationFormat>Breedbeeld</PresentationFormat>
  <Paragraphs>62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Kantoorthema</vt:lpstr>
      <vt:lpstr>Module Diversiteit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Diversiteit</dc:title>
  <dc:creator>Laura Beeftink</dc:creator>
  <cp:lastModifiedBy>Laura Beeftink</cp:lastModifiedBy>
  <cp:revision>8</cp:revision>
  <dcterms:created xsi:type="dcterms:W3CDTF">2021-10-18T09:37:50Z</dcterms:created>
  <dcterms:modified xsi:type="dcterms:W3CDTF">2021-11-22T10:59:06Z</dcterms:modified>
</cp:coreProperties>
</file>